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ilee Upadhayay" userId="556280587117f9d7" providerId="LiveId" clId="{B14B9EBF-731F-45B9-AE6B-0C56A0643CBA}"/>
    <pc:docChg chg="modSld">
      <pc:chgData name="Shailee Upadhayay" userId="556280587117f9d7" providerId="LiveId" clId="{B14B9EBF-731F-45B9-AE6B-0C56A0643CBA}" dt="2023-03-25T07:10:00.027" v="3" actId="20577"/>
      <pc:docMkLst>
        <pc:docMk/>
      </pc:docMkLst>
      <pc:sldChg chg="modSp mod">
        <pc:chgData name="Shailee Upadhayay" userId="556280587117f9d7" providerId="LiveId" clId="{B14B9EBF-731F-45B9-AE6B-0C56A0643CBA}" dt="2023-03-25T07:10:00.027" v="3" actId="20577"/>
        <pc:sldMkLst>
          <pc:docMk/>
          <pc:sldMk cId="900961319" sldId="260"/>
        </pc:sldMkLst>
        <pc:spChg chg="mod">
          <ac:chgData name="Shailee Upadhayay" userId="556280587117f9d7" providerId="LiveId" clId="{B14B9EBF-731F-45B9-AE6B-0C56A0643CBA}" dt="2023-03-25T07:10:00.027" v="3" actId="20577"/>
          <ac:spMkLst>
            <pc:docMk/>
            <pc:sldMk cId="900961319" sldId="260"/>
            <ac:spMk id="3" creationId="{9759AD0A-468E-ABDF-C16E-4B2D0653B0D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13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06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4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64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8494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74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87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743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2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915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2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59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4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64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5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6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944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C306A3-FEFF-43D8-93A0-60453690E891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E2E7C5-9403-48B9-A74C-6C8F29953A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00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8FF9-406B-A3F6-7B1D-66B3F3F07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DBC4B-7E1C-72B5-D3BE-78C1038327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apital Structure | Complete Guide on Capital Structure with Examples">
            <a:extLst>
              <a:ext uri="{FF2B5EF4-FFF2-40B4-BE49-F238E27FC236}">
                <a16:creationId xmlns:a16="http://schemas.microsoft.com/office/drawing/2014/main" id="{74E1C0EE-AF91-C906-64BC-846C39F9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047750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7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DFD6-E1C9-E8E7-EAEB-512E93B8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Stencil" panose="040409050D0802020404" pitchFamily="82" charset="0"/>
                <a:ea typeface="Times New Roman" panose="02020603050405020304" pitchFamily="18" charset="0"/>
              </a:rPr>
              <a:t>CAPITAL STRUCTURE</a:t>
            </a:r>
            <a:br>
              <a:rPr lang="en-IN" sz="4400" dirty="0">
                <a:effectLst/>
                <a:latin typeface="Stencil" panose="040409050D0802020404" pitchFamily="82" charset="0"/>
                <a:ea typeface="Calibri" panose="020F0502020204030204" pitchFamily="34" charset="0"/>
              </a:rPr>
            </a:br>
            <a:endParaRPr lang="en-IN" dirty="0">
              <a:latin typeface="Stencil" panose="040409050D0802020404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8B7E-D1AF-D372-2CD4-12A3FEF7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refers to the mix of a firm's capitalization and includes long-term sources of funds such as debentures, preference share capital, equity share capital and retained earnings.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According to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Gerstenberg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"Capital structure is the make-up of a firm's capitalization."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other words, "It refers to the proportion of debt preference capital and equity capital."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982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A1DF-9289-9AEB-150E-ACD4122E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Stencil" panose="040409050D0802020404" pitchFamily="82" charset="0"/>
                <a:ea typeface="Times New Roman" panose="02020603050405020304" pitchFamily="18" charset="0"/>
              </a:rPr>
              <a:t>Choice of Capital</a:t>
            </a:r>
            <a:r>
              <a:rPr lang="en-US" sz="4400" dirty="0">
                <a:effectLst/>
                <a:latin typeface="Stencil" panose="040409050D0802020404" pitchFamily="82" charset="0"/>
                <a:ea typeface="Times New Roman" panose="02020603050405020304" pitchFamily="18" charset="0"/>
              </a:rPr>
              <a:t> </a:t>
            </a:r>
            <a:br>
              <a:rPr lang="en-IN" sz="4400" dirty="0">
                <a:effectLst/>
                <a:latin typeface="Stencil" panose="040409050D0802020404" pitchFamily="82" charset="0"/>
                <a:ea typeface="Calibri" panose="020F0502020204030204" pitchFamily="34" charset="0"/>
              </a:rPr>
            </a:br>
            <a:endParaRPr lang="en-IN" dirty="0">
              <a:latin typeface="Stencil" panose="040409050D0802020404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27770-63A9-19A5-F232-36921153D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very difficult to choose the components (equity, debenture, preference capital etc.) of capital for an organization as there is no ideal capital structure. A company's capital structure depends upon its function and how risky the particular business is.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240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7C3D-36B0-04BF-A9F3-B4F370CE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02229"/>
            <a:ext cx="9601196" cy="78377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Stencil" panose="040409050D0802020404" pitchFamily="82" charset="0"/>
                <a:ea typeface="Times New Roman" panose="02020603050405020304" pitchFamily="18" charset="0"/>
              </a:rPr>
              <a:t>Patterns/Forms of Capital Structure</a:t>
            </a:r>
            <a:br>
              <a:rPr lang="en-IN" sz="4400" dirty="0">
                <a:effectLst/>
                <a:latin typeface="Stencil" panose="040409050D0802020404" pitchFamily="82" charset="0"/>
                <a:ea typeface="Calibri" panose="020F0502020204030204" pitchFamily="34" charset="0"/>
              </a:rPr>
            </a:br>
            <a:endParaRPr lang="en-IN" dirty="0">
              <a:latin typeface="Stencil" panose="040409050D0802020404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E425-87ED-D00F-8440-EF501CAA7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Whole equity share capital. </a:t>
            </a:r>
            <a:endParaRPr lang="en-IN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Different proportions of equity and preference share capital. </a:t>
            </a:r>
            <a:endParaRPr lang="en-IN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Different proportions of equity and debenture capital. </a:t>
            </a:r>
            <a:endParaRPr lang="en-IN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Different proportions of equity, preference and debenture capital.</a:t>
            </a:r>
            <a:endParaRPr lang="en-IN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058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B3A4-E1EB-4C2F-A492-78474774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AD0A-468E-ABDF-C16E-4B2D0653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97967"/>
            <a:ext cx="9601196" cy="34779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Fundamental Principles should be kept in Mind, while Selecting the Financing Pattern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Financing pattern of 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based on fundamental principles, i.e. cost principles and risk principles, These are as follows-</a:t>
            </a: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Principles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-The best suited pattern of capital structure is one that minimizes cost of capital and maximizes Earning </a:t>
            </a:r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hare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(EPS).</a:t>
            </a: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 Principles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-According to this principle, reliance is placed more on equity for financing capital than excessive use of debt. There are two associated risk.</a:t>
            </a: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risk </a:t>
            </a:r>
            <a:endParaRPr lang="en-IN" sz="20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risk</a:t>
            </a:r>
            <a:endParaRPr lang="en-IN" sz="20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6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ADA7-CE23-E94A-03B9-CAFB1325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9C44-711E-C826-0F3F-D10019126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So, while selecting the financing pattern, the following points be kept in mind.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 risk less cost of the particular type of financing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rj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) 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 business risk premium (b)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 financial risk premium (f)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Symbolically, cost of capital may be represented as : Ko =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b + f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925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311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Garamond</vt:lpstr>
      <vt:lpstr>Noto Sans Symbols</vt:lpstr>
      <vt:lpstr>Stencil</vt:lpstr>
      <vt:lpstr>Times New Roman</vt:lpstr>
      <vt:lpstr>Wingdings</vt:lpstr>
      <vt:lpstr>Organic</vt:lpstr>
      <vt:lpstr>PowerPoint Presentation</vt:lpstr>
      <vt:lpstr>CAPITAL STRUCTURE </vt:lpstr>
      <vt:lpstr>Choice of Capital  </vt:lpstr>
      <vt:lpstr>Patterns/Forms of Capital Structure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Shailee Upadhayay</dc:creator>
  <cp:lastModifiedBy>Shailee Upadhayay</cp:lastModifiedBy>
  <cp:revision>1</cp:revision>
  <dcterms:created xsi:type="dcterms:W3CDTF">2023-03-22T16:57:45Z</dcterms:created>
  <dcterms:modified xsi:type="dcterms:W3CDTF">2023-03-25T07:10:09Z</dcterms:modified>
</cp:coreProperties>
</file>